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0" r:id="rId3"/>
    <p:sldId id="261" r:id="rId4"/>
    <p:sldId id="268" r:id="rId5"/>
    <p:sldId id="262" r:id="rId6"/>
    <p:sldId id="263" r:id="rId7"/>
    <p:sldId id="264" r:id="rId8"/>
    <p:sldId id="265" r:id="rId9"/>
    <p:sldId id="269" r:id="rId10"/>
    <p:sldId id="270" r:id="rId11"/>
    <p:sldId id="271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65776-DF25-4CAB-9EE5-64966BB0EF1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48737D4-CA6D-4BE1-8D5D-55D97D089F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65776-DF25-4CAB-9EE5-64966BB0EF1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737D4-CA6D-4BE1-8D5D-55D97D089F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48737D4-CA6D-4BE1-8D5D-55D97D089F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65776-DF25-4CAB-9EE5-64966BB0EF1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65776-DF25-4CAB-9EE5-64966BB0EF1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48737D4-CA6D-4BE1-8D5D-55D97D089F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65776-DF25-4CAB-9EE5-64966BB0EF1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48737D4-CA6D-4BE1-8D5D-55D97D089F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D965776-DF25-4CAB-9EE5-64966BB0EF1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737D4-CA6D-4BE1-8D5D-55D97D089F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65776-DF25-4CAB-9EE5-64966BB0EF1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48737D4-CA6D-4BE1-8D5D-55D97D089F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65776-DF25-4CAB-9EE5-64966BB0EF1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48737D4-CA6D-4BE1-8D5D-55D97D089F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65776-DF25-4CAB-9EE5-64966BB0EF1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48737D4-CA6D-4BE1-8D5D-55D97D089F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48737D4-CA6D-4BE1-8D5D-55D97D089F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65776-DF25-4CAB-9EE5-64966BB0EF1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48737D4-CA6D-4BE1-8D5D-55D97D089F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D965776-DF25-4CAB-9EE5-64966BB0EF1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D965776-DF25-4CAB-9EE5-64966BB0EF1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48737D4-CA6D-4BE1-8D5D-55D97D089F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 descr="http://www.wallon.ru/_ph/53/1/869298709.jpg?14192616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153778">
            <a:off x="2256887" y="4711041"/>
            <a:ext cx="2233988" cy="141486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852936"/>
            <a:ext cx="9144000" cy="2193776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chemeClr val="bg2">
                    <a:lumMod val="10000"/>
                  </a:schemeClr>
                </a:solidFill>
              </a:rPr>
              <a:t>Авторы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: Горелова Мария и Щербакова Ирина, 9 класс.</a:t>
            </a:r>
          </a:p>
          <a:p>
            <a:r>
              <a:rPr lang="ru-RU" u="sng" dirty="0" smtClean="0">
                <a:solidFill>
                  <a:schemeClr val="bg2">
                    <a:lumMod val="10000"/>
                  </a:schemeClr>
                </a:solidFill>
              </a:rPr>
              <a:t>Руководитель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: Недоспасова Наталья Владимировна, учитель английского языка.</a:t>
            </a:r>
          </a:p>
          <a:p>
            <a:r>
              <a:rPr lang="ru-RU" u="sng" dirty="0" smtClean="0">
                <a:solidFill>
                  <a:schemeClr val="bg2">
                    <a:lumMod val="10000"/>
                  </a:schemeClr>
                </a:solidFill>
              </a:rPr>
              <a:t>Образовательное учреждение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: МБОУ Щёлковский лицей №7, г. Щёлково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ДВА ВАРИАНТА АНГЛИЙСКОГО ЯЗЫКА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64514" name="Picture 2" descr="http://cs315725.vk.me/v315725497/c16/FRU7kpmoz2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92873">
            <a:off x="4300771" y="4635406"/>
            <a:ext cx="2355707" cy="15600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Опрос</a:t>
            </a:r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ChangeAspect="1"/>
          </p:cNvGraphicFramePr>
          <p:nvPr>
            <p:ph sz="quarter" idx="1"/>
          </p:nvPr>
        </p:nvGraphicFramePr>
        <p:xfrm>
          <a:off x="683568" y="1765457"/>
          <a:ext cx="7632848" cy="5092543"/>
        </p:xfrm>
        <a:graphic>
          <a:graphicData uri="http://schemas.openxmlformats.org/presentationml/2006/ole">
            <p:oleObj spid="_x0000_s24578" name="Диаграмма" r:id="rId3" imgW="6096075" imgH="4067089" progId="MSGraph.Chart.8">
              <p:embed followColorScheme="full"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563888" y="5877272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Опрошено 57 девятиклассников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563888" y="3645024"/>
            <a:ext cx="10775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44%</a:t>
            </a:r>
            <a:endParaRPr lang="ru-RU" sz="3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411760" y="4005064"/>
            <a:ext cx="957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24%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051720" y="3573016"/>
            <a:ext cx="949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32%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23528" y="1700808"/>
            <a:ext cx="8208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«Важно ли то, какую именно версию английского языка Британскую или Американскую вы изучаете?»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Выводы</a:t>
            </a:r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527048"/>
            <a:ext cx="8784976" cy="4782272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В </a:t>
            </a:r>
            <a:r>
              <a:rPr lang="ru-RU" dirty="0" smtClean="0"/>
              <a:t>орфографические и фонетические различия </a:t>
            </a:r>
            <a:r>
              <a:rPr lang="ru-RU" dirty="0" smtClean="0"/>
              <a:t>британского и американского </a:t>
            </a:r>
            <a:r>
              <a:rPr lang="ru-RU" dirty="0" smtClean="0"/>
              <a:t>английского незначительны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Больше внимания следует обратить на лексику.</a:t>
            </a:r>
            <a:endParaRPr lang="ru-RU" dirty="0" smtClean="0"/>
          </a:p>
          <a:p>
            <a:pPr lvl="0"/>
            <a:r>
              <a:rPr lang="ru-RU" dirty="0" smtClean="0"/>
              <a:t>В </a:t>
            </a:r>
            <a:r>
              <a:rPr lang="ru-RU" dirty="0" smtClean="0"/>
              <a:t>разговорной </a:t>
            </a:r>
            <a:r>
              <a:rPr lang="ru-RU" dirty="0" smtClean="0"/>
              <a:t>речи присутствуют грамматические различия.</a:t>
            </a:r>
            <a:endParaRPr lang="ru-RU" dirty="0" smtClean="0"/>
          </a:p>
          <a:p>
            <a:pPr lvl="0"/>
            <a:r>
              <a:rPr lang="ru-RU" dirty="0" smtClean="0"/>
              <a:t>При изучении английского языка следует начинать с Британского, </a:t>
            </a:r>
            <a:r>
              <a:rPr lang="ru-RU" dirty="0" smtClean="0"/>
              <a:t>изучив  </a:t>
            </a:r>
            <a:r>
              <a:rPr lang="ru-RU" dirty="0" smtClean="0"/>
              <a:t>нюансы американского варианта.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Литература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700808"/>
            <a:ext cx="8503920" cy="4572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Данная работа была выполнена с помощью </a:t>
            </a:r>
            <a:r>
              <a:rPr lang="ru-RU" dirty="0" smtClean="0"/>
              <a:t>интернет-сайтов</a:t>
            </a:r>
          </a:p>
          <a:p>
            <a:pPr>
              <a:buNone/>
            </a:pPr>
            <a:endParaRPr lang="ru-RU" dirty="0" smtClean="0"/>
          </a:p>
          <a:p>
            <a:pPr lvl="0"/>
            <a:r>
              <a:rPr lang="ru-RU" i="1" u="sng" dirty="0" smtClean="0"/>
              <a:t>http://</a:t>
            </a:r>
            <a:r>
              <a:rPr lang="ru-RU" i="1" u="sng" dirty="0" smtClean="0"/>
              <a:t>audio-class.ru</a:t>
            </a:r>
            <a:endParaRPr lang="ru-RU" dirty="0" smtClean="0"/>
          </a:p>
          <a:p>
            <a:pPr lvl="0"/>
            <a:r>
              <a:rPr lang="en-US" i="1" u="sng" dirty="0" smtClean="0"/>
              <a:t>http://www.studynow.ru</a:t>
            </a:r>
            <a:endParaRPr lang="ru-RU" dirty="0" smtClean="0"/>
          </a:p>
          <a:p>
            <a:pPr lvl="0"/>
            <a:r>
              <a:rPr lang="en-US" i="1" u="sng" dirty="0" smtClean="0"/>
              <a:t>http://enghelp.ru</a:t>
            </a:r>
            <a:endParaRPr lang="ru-RU" dirty="0" smtClean="0"/>
          </a:p>
          <a:p>
            <a:pPr lvl="0"/>
            <a:r>
              <a:rPr lang="ru-RU" i="1" u="sng" dirty="0" smtClean="0"/>
              <a:t> </a:t>
            </a:r>
            <a:r>
              <a:rPr lang="en-US" i="1" u="sng" dirty="0" smtClean="0"/>
              <a:t>http://www.correctenglish.ru</a:t>
            </a:r>
            <a:endParaRPr lang="ru-RU" dirty="0" smtClean="0"/>
          </a:p>
          <a:p>
            <a:pPr lvl="0"/>
            <a:r>
              <a:rPr lang="en-US" i="1" u="sng" dirty="0" smtClean="0"/>
              <a:t>http</a:t>
            </a:r>
            <a:r>
              <a:rPr lang="ru-RU" i="1" u="sng" dirty="0" smtClean="0"/>
              <a:t>://</a:t>
            </a:r>
            <a:r>
              <a:rPr lang="en-US" i="1" u="sng" dirty="0" err="1" smtClean="0"/>
              <a:t>thedifference</a:t>
            </a:r>
            <a:r>
              <a:rPr lang="ru-RU" i="1" u="sng" dirty="0" smtClean="0"/>
              <a:t>.</a:t>
            </a:r>
            <a:r>
              <a:rPr lang="en-US" i="1" u="sng" dirty="0" err="1" smtClean="0"/>
              <a:t>ru</a:t>
            </a:r>
            <a:endParaRPr lang="ru-RU" dirty="0" smtClean="0"/>
          </a:p>
          <a:p>
            <a:pPr lvl="0"/>
            <a:r>
              <a:rPr lang="ru-RU" i="1" u="sng" dirty="0" smtClean="0"/>
              <a:t>http://</a:t>
            </a:r>
            <a:r>
              <a:rPr lang="ru-RU" i="1" u="sng" dirty="0" smtClean="0"/>
              <a:t>englishstyle.net</a:t>
            </a:r>
            <a:r>
              <a:rPr lang="ru-RU" i="1" dirty="0" smtClean="0"/>
              <a:t> </a:t>
            </a:r>
            <a:endParaRPr lang="ru-RU" dirty="0" smtClean="0"/>
          </a:p>
          <a:p>
            <a:pPr lvl="0"/>
            <a:r>
              <a:rPr lang="ru-RU" i="1" u="sng" dirty="0" smtClean="0"/>
              <a:t>http://</a:t>
            </a:r>
            <a:r>
              <a:rPr lang="ru-RU" i="1" u="sng" dirty="0" smtClean="0"/>
              <a:t>www.lingvotech.com</a:t>
            </a:r>
            <a:r>
              <a:rPr lang="ru-RU" i="1" dirty="0" smtClean="0"/>
              <a:t> </a:t>
            </a:r>
            <a:endParaRPr lang="ru-RU" dirty="0" smtClean="0"/>
          </a:p>
          <a:p>
            <a:pPr lvl="0"/>
            <a:r>
              <a:rPr lang="ru-RU" i="1" u="sng" dirty="0" smtClean="0"/>
              <a:t>http://audio-class.ru</a:t>
            </a:r>
            <a:r>
              <a:rPr lang="ru-RU" i="1" dirty="0" smtClean="0"/>
              <a:t>  </a:t>
            </a:r>
            <a:endParaRPr lang="ru-RU" dirty="0" smtClean="0"/>
          </a:p>
          <a:p>
            <a:pPr lvl="0"/>
            <a:r>
              <a:rPr lang="ru-RU" i="1" u="sng" dirty="0" smtClean="0"/>
              <a:t>http://www.english-and-skype.ru</a:t>
            </a:r>
            <a:r>
              <a:rPr lang="ru-RU" i="1" dirty="0" smtClean="0"/>
              <a:t>  </a:t>
            </a:r>
            <a:endParaRPr lang="ru-RU" dirty="0" smtClean="0"/>
          </a:p>
          <a:p>
            <a:pPr lvl="0"/>
            <a:r>
              <a:rPr lang="ru-RU" i="1" dirty="0" smtClean="0"/>
              <a:t> </a:t>
            </a:r>
            <a:r>
              <a:rPr lang="ru-RU" i="1" u="sng" dirty="0" smtClean="0"/>
              <a:t>http://www.wrabbit.ru</a:t>
            </a:r>
            <a:endParaRPr lang="ru-RU" dirty="0" smtClean="0"/>
          </a:p>
          <a:p>
            <a:pPr lvl="0"/>
            <a:r>
              <a:rPr lang="ru-RU" i="1" dirty="0" smtClean="0"/>
              <a:t> </a:t>
            </a:r>
            <a:r>
              <a:rPr lang="ru-RU" i="1" u="sng" dirty="0" smtClean="0"/>
              <a:t>http://www.texts-here.ru</a:t>
            </a:r>
            <a:endParaRPr lang="ru-RU" dirty="0" smtClean="0"/>
          </a:p>
          <a:p>
            <a:pPr lvl="0"/>
            <a:r>
              <a:rPr lang="ru-RU" i="1" u="sng" dirty="0" smtClean="0"/>
              <a:t>http://www.bbc.co.uk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68426" y="2743201"/>
            <a:ext cx="467270" cy="397768"/>
          </a:xfrm>
        </p:spPr>
        <p:txBody>
          <a:bodyPr/>
          <a:lstStyle/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482" name="Picture 2" descr="http://infoglaz.ru/wp-content/uploads/tumblr_static_555659_396367790427367_419818589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636912"/>
            <a:ext cx="7128792" cy="37337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Цель работы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772816"/>
            <a:ext cx="8503920" cy="4355976"/>
          </a:xfrm>
        </p:spPr>
        <p:txBody>
          <a:bodyPr>
            <a:normAutofit/>
          </a:bodyPr>
          <a:lstStyle/>
          <a:p>
            <a:r>
              <a:rPr lang="ru-RU" dirty="0" smtClean="0"/>
              <a:t>Рассмотреть два варианта английского языка.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Определить значительные отличия между ними.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Выяснить какому варианту отдавать предпочтение при изучении английского языка.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Задачи работы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556792"/>
            <a:ext cx="8748464" cy="485428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cs typeface="Aparajita" pitchFamily="34" charset="0"/>
              </a:rPr>
              <a:t>Ознакомиться </a:t>
            </a:r>
            <a:r>
              <a:rPr lang="ru-RU" dirty="0" smtClean="0">
                <a:cs typeface="Aparajita" pitchFamily="34" charset="0"/>
              </a:rPr>
              <a:t>с историей возникновения Американского английского.</a:t>
            </a:r>
          </a:p>
          <a:p>
            <a:pPr marL="514350" indent="-514350"/>
            <a:r>
              <a:rPr lang="ru-RU" dirty="0" smtClean="0">
                <a:cs typeface="Aparajita" pitchFamily="34" charset="0"/>
              </a:rPr>
              <a:t>Выявить </a:t>
            </a:r>
            <a:r>
              <a:rPr lang="ru-RU" dirty="0" smtClean="0">
                <a:cs typeface="Aparajita" pitchFamily="34" charset="0"/>
              </a:rPr>
              <a:t>наиболее важные отличия между этими языками </a:t>
            </a:r>
            <a:r>
              <a:rPr lang="ru-RU" dirty="0" smtClean="0">
                <a:cs typeface="Aparajita" pitchFamily="34" charset="0"/>
              </a:rPr>
              <a:t>в разделах:</a:t>
            </a:r>
          </a:p>
          <a:p>
            <a:pPr marL="1062990" lvl="2" indent="-514350">
              <a:buNone/>
            </a:pPr>
            <a:r>
              <a:rPr lang="ru-RU" sz="2600" dirty="0" smtClean="0">
                <a:solidFill>
                  <a:schemeClr val="accent1"/>
                </a:solidFill>
                <a:cs typeface="Aparajita" pitchFamily="34" charset="0"/>
              </a:rPr>
              <a:t>1.</a:t>
            </a:r>
            <a:r>
              <a:rPr lang="ru-RU" sz="2600" dirty="0" smtClean="0">
                <a:cs typeface="Aparajita" pitchFamily="34" charset="0"/>
              </a:rPr>
              <a:t> Грамматика</a:t>
            </a:r>
          </a:p>
          <a:p>
            <a:pPr marL="1062990" lvl="2" indent="-514350">
              <a:buNone/>
            </a:pPr>
            <a:r>
              <a:rPr lang="ru-RU" sz="2600" dirty="0" smtClean="0">
                <a:solidFill>
                  <a:schemeClr val="accent1"/>
                </a:solidFill>
                <a:cs typeface="Aparajita" pitchFamily="34" charset="0"/>
              </a:rPr>
              <a:t>2.</a:t>
            </a:r>
            <a:r>
              <a:rPr lang="ru-RU" sz="2600" dirty="0" smtClean="0">
                <a:cs typeface="Aparajita" pitchFamily="34" charset="0"/>
              </a:rPr>
              <a:t>  Лексика</a:t>
            </a:r>
          </a:p>
          <a:p>
            <a:pPr marL="1062990" lvl="2" indent="-514350">
              <a:buNone/>
            </a:pPr>
            <a:r>
              <a:rPr lang="ru-RU" sz="2600" dirty="0" smtClean="0">
                <a:solidFill>
                  <a:schemeClr val="accent1"/>
                </a:solidFill>
                <a:cs typeface="Aparajita" pitchFamily="34" charset="0"/>
              </a:rPr>
              <a:t>3.</a:t>
            </a:r>
            <a:r>
              <a:rPr lang="ru-RU" sz="2600" dirty="0" smtClean="0">
                <a:cs typeface="Aparajita" pitchFamily="34" charset="0"/>
              </a:rPr>
              <a:t> Орфография</a:t>
            </a:r>
          </a:p>
          <a:p>
            <a:pPr marL="1062990" lvl="2" indent="-514350">
              <a:buNone/>
            </a:pPr>
            <a:r>
              <a:rPr lang="ru-RU" sz="2600" dirty="0" smtClean="0">
                <a:solidFill>
                  <a:schemeClr val="accent1"/>
                </a:solidFill>
                <a:cs typeface="Aparajita" pitchFamily="34" charset="0"/>
              </a:rPr>
              <a:t>4. </a:t>
            </a:r>
            <a:r>
              <a:rPr lang="ru-RU" sz="2600" dirty="0" smtClean="0">
                <a:cs typeface="Aparajita" pitchFamily="34" charset="0"/>
              </a:rPr>
              <a:t>Фонетика</a:t>
            </a:r>
            <a:endParaRPr lang="ru-RU" sz="2600" dirty="0" smtClean="0">
              <a:cs typeface="Aparajita" pitchFamily="34" charset="0"/>
            </a:endParaRPr>
          </a:p>
          <a:p>
            <a:r>
              <a:rPr lang="ru-RU" dirty="0" smtClean="0">
                <a:cs typeface="Aparajita" pitchFamily="34" charset="0"/>
              </a:rPr>
              <a:t>Определить</a:t>
            </a:r>
            <a:r>
              <a:rPr lang="ru-RU" dirty="0" smtClean="0">
                <a:cs typeface="Aparajita" pitchFamily="34" charset="0"/>
              </a:rPr>
              <a:t>, имеет ли значение выбор </a:t>
            </a:r>
            <a:r>
              <a:rPr lang="ru-RU" dirty="0" smtClean="0">
                <a:cs typeface="Aparajita" pitchFamily="34" charset="0"/>
              </a:rPr>
              <a:t>определенного </a:t>
            </a:r>
            <a:r>
              <a:rPr lang="ru-RU" dirty="0" smtClean="0">
                <a:cs typeface="Aparajita" pitchFamily="34" charset="0"/>
              </a:rPr>
              <a:t>варианта английского языка при изучении. </a:t>
            </a:r>
          </a:p>
          <a:p>
            <a:r>
              <a:rPr lang="ru-RU" dirty="0" smtClean="0">
                <a:cs typeface="Aparajita" pitchFamily="34" charset="0"/>
              </a:rPr>
              <a:t>Провести </a:t>
            </a:r>
            <a:r>
              <a:rPr lang="ru-RU" dirty="0" smtClean="0">
                <a:cs typeface="Aparajita" pitchFamily="34" charset="0"/>
              </a:rPr>
              <a:t>исследование, в виде опроса учащихся девятых классов нашей школы, с целью узнать мнение людей, изучающих английский </a:t>
            </a:r>
            <a:r>
              <a:rPr lang="ru-RU" dirty="0" smtClean="0">
                <a:cs typeface="Aparajita" pitchFamily="34" charset="0"/>
              </a:rPr>
              <a:t>язык.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Из истории</a:t>
            </a:r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По причине кризиса в Великобритании большинство колонистов в Америке были англичанами.</a:t>
            </a:r>
          </a:p>
          <a:p>
            <a:r>
              <a:rPr lang="ru-RU" dirty="0" smtClean="0"/>
              <a:t>Английские колонисты были из разных регионов и их язык имел некоторые отличия.</a:t>
            </a:r>
          </a:p>
          <a:p>
            <a:r>
              <a:rPr lang="ru-RU" dirty="0" err="1" smtClean="0"/>
              <a:t>Эммигранты</a:t>
            </a:r>
            <a:r>
              <a:rPr lang="ru-RU" dirty="0" smtClean="0"/>
              <a:t> вносили изменения в лексику, фонетику и грамматику.</a:t>
            </a:r>
          </a:p>
          <a:p>
            <a:r>
              <a:rPr lang="ru-RU" dirty="0" smtClean="0"/>
              <a:t>Основной принцип американского английского – упрощение.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Грамматика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79513" y="1700808"/>
          <a:ext cx="8784975" cy="4574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1"/>
                <a:gridCol w="3048339"/>
                <a:gridCol w="2928325"/>
              </a:tblGrid>
              <a:tr h="907301">
                <a:tc>
                  <a:txBody>
                    <a:bodyPr/>
                    <a:lstStyle/>
                    <a:p>
                      <a:pPr algn="ctr"/>
                      <a:r>
                        <a:rPr lang="ru-RU" sz="3200" i="0" u="none" dirty="0" smtClean="0"/>
                        <a:t>Различия</a:t>
                      </a:r>
                      <a:endParaRPr lang="ru-RU" sz="3200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0" u="none" dirty="0" smtClean="0"/>
                        <a:t>Британский английский</a:t>
                      </a:r>
                      <a:endParaRPr lang="ru-RU" sz="2400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0" u="none" dirty="0" smtClean="0"/>
                        <a:t>Американский</a:t>
                      </a:r>
                      <a:r>
                        <a:rPr lang="ru-RU" sz="2400" i="0" u="none" baseline="0" dirty="0" smtClean="0"/>
                        <a:t> английский</a:t>
                      </a:r>
                      <a:endParaRPr lang="ru-RU" sz="2400" i="0" u="none" dirty="0"/>
                    </a:p>
                  </a:txBody>
                  <a:tcPr/>
                </a:tc>
              </a:tr>
              <a:tr h="907301">
                <a:tc>
                  <a:txBody>
                    <a:bodyPr/>
                    <a:lstStyle/>
                    <a:p>
                      <a:pPr algn="l"/>
                      <a:r>
                        <a:rPr kumimoji="0" lang="ru-RU" sz="2800" b="0" i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Замена </a:t>
                      </a:r>
                      <a:r>
                        <a:rPr kumimoji="0" lang="ru-RU" sz="2800" b="0" i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Perfect</a:t>
                      </a:r>
                      <a:endParaRPr lang="ru-RU" sz="2800" b="0" i="1" u="sng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Andrew hasn't finished school yet. 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Andrew didn't finish school yet. </a:t>
                      </a:r>
                      <a:endParaRPr kumimoji="0" lang="ru-RU" sz="240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907301">
                <a:tc>
                  <a:txBody>
                    <a:bodyPr/>
                    <a:lstStyle/>
                    <a:p>
                      <a:r>
                        <a:rPr lang="ru-RU" sz="2800" b="0" i="1" u="sng" dirty="0" smtClean="0"/>
                        <a:t>Отрицания</a:t>
                      </a:r>
                      <a:endParaRPr lang="ru-RU" sz="2800" b="0" i="1" u="sng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 have no time. 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 don't have no time.</a:t>
                      </a:r>
                      <a:endParaRPr lang="ru-RU" sz="2400" i="1" dirty="0"/>
                    </a:p>
                  </a:txBody>
                  <a:tcPr/>
                </a:tc>
              </a:tr>
              <a:tr h="907301">
                <a:tc>
                  <a:txBody>
                    <a:bodyPr/>
                    <a:lstStyle/>
                    <a:p>
                      <a:r>
                        <a:rPr lang="ru-RU" sz="2800" b="0" i="1" u="sng" dirty="0" smtClean="0"/>
                        <a:t>Неправильные глаголы</a:t>
                      </a:r>
                      <a:endParaRPr lang="ru-RU" sz="2800" b="0" i="1" u="sng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latin typeface="Georgia" pitchFamily="18" charset="0"/>
                          <a:ea typeface="Calibri"/>
                          <a:cs typeface="Tahoma"/>
                        </a:rPr>
                        <a:t>learnt</a:t>
                      </a:r>
                      <a:endParaRPr lang="ru-RU" sz="2400" i="1" dirty="0"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learned</a:t>
                      </a:r>
                      <a:endParaRPr lang="ru-RU" sz="2400" i="1" dirty="0"/>
                    </a:p>
                  </a:txBody>
                  <a:tcPr/>
                </a:tc>
              </a:tr>
              <a:tr h="907301">
                <a:tc>
                  <a:txBody>
                    <a:bodyPr/>
                    <a:lstStyle/>
                    <a:p>
                      <a:r>
                        <a:rPr kumimoji="0" lang="en-US" sz="2800" b="0" i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Were </a:t>
                      </a:r>
                      <a:r>
                        <a:rPr kumimoji="0" lang="ru-RU" sz="2800" b="0" i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</a:t>
                      </a:r>
                      <a:r>
                        <a:rPr kumimoji="0" lang="en-US" sz="2800" b="0" i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</a:t>
                      </a:r>
                      <a:endParaRPr lang="ru-RU" sz="2800" b="0" i="1" u="sng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If I were you, I wouldn't do that. </a:t>
                      </a:r>
                      <a:endParaRPr lang="ru-RU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If I was you, I wouldn't do that. </a:t>
                      </a:r>
                      <a:endParaRPr lang="ru-RU" sz="2400" i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Лексика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51520" y="1556792"/>
          <a:ext cx="8640959" cy="5014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2273"/>
                <a:gridCol w="2998366"/>
                <a:gridCol w="2880320"/>
              </a:tblGrid>
              <a:tr h="824436">
                <a:tc>
                  <a:txBody>
                    <a:bodyPr/>
                    <a:lstStyle/>
                    <a:p>
                      <a:pPr algn="ctr"/>
                      <a:r>
                        <a:rPr lang="ru-RU" sz="3200" i="0" u="none" dirty="0" smtClean="0"/>
                        <a:t>Перевод</a:t>
                      </a:r>
                      <a:endParaRPr lang="ru-RU" sz="3200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0" u="none" dirty="0" smtClean="0"/>
                        <a:t>Британский вариант</a:t>
                      </a:r>
                      <a:endParaRPr lang="ru-RU" sz="2400" i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0" u="none" dirty="0" smtClean="0"/>
                        <a:t>Американский</a:t>
                      </a:r>
                      <a:r>
                        <a:rPr lang="ru-RU" sz="2400" i="0" u="none" baseline="0" dirty="0" smtClean="0"/>
                        <a:t> вариант</a:t>
                      </a:r>
                      <a:endParaRPr lang="ru-RU" sz="2400" i="0" u="none" dirty="0"/>
                    </a:p>
                  </a:txBody>
                  <a:tcPr/>
                </a:tc>
              </a:tr>
              <a:tr h="858583">
                <a:tc>
                  <a:txBody>
                    <a:bodyPr/>
                    <a:lstStyle/>
                    <a:p>
                      <a:pPr algn="l"/>
                      <a:r>
                        <a:rPr kumimoji="0" lang="ru-RU" sz="2400" b="0" i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Мостовая,</a:t>
                      </a:r>
                      <a:r>
                        <a:rPr kumimoji="0" lang="ru-RU" sz="2400" b="0" i="1" u="sng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тротуар</a:t>
                      </a:r>
                      <a:endParaRPr lang="ru-RU" sz="2400" b="0" i="1" u="sng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Pavement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Sidewalk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/>
                </a:tc>
              </a:tr>
              <a:tr h="824436">
                <a:tc>
                  <a:txBody>
                    <a:bodyPr/>
                    <a:lstStyle/>
                    <a:p>
                      <a:r>
                        <a:rPr lang="ru-RU" sz="2400" b="0" i="1" u="sng" dirty="0" smtClean="0"/>
                        <a:t>Лифт</a:t>
                      </a:r>
                      <a:endParaRPr lang="ru-RU" sz="2400" b="0" i="1" u="sng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Lift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ru-RU" sz="2400" i="1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Elevator</a:t>
                      </a:r>
                      <a:endParaRPr lang="ru-RU" sz="2800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/>
                </a:tc>
              </a:tr>
              <a:tr h="824436">
                <a:tc>
                  <a:txBody>
                    <a:bodyPr/>
                    <a:lstStyle/>
                    <a:p>
                      <a:r>
                        <a:rPr lang="ru-RU" sz="2400" b="0" i="1" u="sng" dirty="0" smtClean="0"/>
                        <a:t>Осень</a:t>
                      </a:r>
                      <a:endParaRPr lang="ru-RU" sz="2400" b="0" i="1" u="sng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1000"/>
                        </a:spcAft>
                      </a:pPr>
                      <a:r>
                        <a:rPr lang="ru-RU" sz="2800" i="1" dirty="0" err="1">
                          <a:latin typeface="Georgia"/>
                          <a:ea typeface="Calibri"/>
                          <a:cs typeface="Times New Roman"/>
                        </a:rPr>
                        <a:t>Autumn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1000"/>
                        </a:spcAft>
                      </a:pPr>
                      <a:r>
                        <a:rPr lang="ru-RU" sz="2800" i="1" dirty="0" err="1">
                          <a:latin typeface="Georgia"/>
                          <a:ea typeface="Calibri"/>
                          <a:cs typeface="Times New Roman"/>
                        </a:rPr>
                        <a:t>fall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/>
                </a:tc>
              </a:tr>
              <a:tr h="858583">
                <a:tc>
                  <a:txBody>
                    <a:bodyPr/>
                    <a:lstStyle/>
                    <a:p>
                      <a:r>
                        <a:rPr kumimoji="0" lang="ru-RU" sz="2400" b="0" i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Каникулы,</a:t>
                      </a:r>
                      <a:r>
                        <a:rPr kumimoji="0" lang="ru-RU" sz="2400" b="0" i="1" u="sng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отпуск</a:t>
                      </a:r>
                      <a:endParaRPr lang="ru-RU" sz="2400" b="0" i="1" u="sng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1000"/>
                        </a:spcAft>
                      </a:pPr>
                      <a:r>
                        <a:rPr lang="ru-RU" sz="2800" i="1">
                          <a:latin typeface="Georgia"/>
                          <a:ea typeface="Calibri"/>
                          <a:cs typeface="Times New Roman"/>
                        </a:rPr>
                        <a:t>Tin</a:t>
                      </a:r>
                      <a:endParaRPr lang="ru-RU" sz="2800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1000"/>
                        </a:spcAft>
                      </a:pPr>
                      <a:r>
                        <a:rPr lang="ru-RU" sz="2800" i="1" dirty="0" err="1">
                          <a:latin typeface="Georgia"/>
                          <a:ea typeface="Calibri"/>
                          <a:cs typeface="Times New Roman"/>
                        </a:rPr>
                        <a:t>Сan</a:t>
                      </a:r>
                      <a:r>
                        <a:rPr lang="ru-RU" sz="2800" i="1" dirty="0">
                          <a:latin typeface="Georgia"/>
                          <a:ea typeface="Calibri"/>
                          <a:cs typeface="Times New Roman"/>
                        </a:rPr>
                        <a:t> 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/>
                </a:tc>
              </a:tr>
              <a:tr h="824436">
                <a:tc>
                  <a:txBody>
                    <a:bodyPr/>
                    <a:lstStyle/>
                    <a:p>
                      <a:r>
                        <a:rPr lang="ru-RU" sz="2400" b="0" i="1" u="sng" dirty="0" smtClean="0"/>
                        <a:t>Консервная</a:t>
                      </a:r>
                      <a:r>
                        <a:rPr lang="ru-RU" sz="2400" b="0" i="1" u="sng" baseline="0" dirty="0" smtClean="0"/>
                        <a:t> банка</a:t>
                      </a:r>
                      <a:endParaRPr lang="ru-RU" sz="2400" b="0" i="1" u="sng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ru-RU" sz="2400" i="1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Holiday</a:t>
                      </a:r>
                      <a:endParaRPr lang="ru-RU" sz="2800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</a:pPr>
                      <a:r>
                        <a:rPr lang="ru-RU" sz="2400" i="1" dirty="0" err="1">
                          <a:solidFill>
                            <a:srgbClr val="000000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Vacation</a:t>
                      </a:r>
                      <a:endParaRPr lang="ru-RU" sz="28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6200" marR="76200" marT="76200" marB="7620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Орфография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395536" y="1412776"/>
          <a:ext cx="8280920" cy="5198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6022"/>
                <a:gridCol w="4204898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Британский английский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Американский английский</a:t>
                      </a:r>
                      <a:endParaRPr lang="ru-RU" sz="2000" dirty="0"/>
                    </a:p>
                  </a:txBody>
                  <a:tcPr/>
                </a:tc>
              </a:tr>
              <a:tr h="7227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1000"/>
                        </a:spcAft>
                      </a:pPr>
                      <a:r>
                        <a:rPr lang="ru-RU" sz="1600" b="1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600" b="1" i="1" dirty="0" err="1" smtClean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ll</a:t>
                      </a:r>
                      <a:r>
                        <a:rPr lang="ru-RU" sz="1600" b="1" i="1" dirty="0" smtClean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1000"/>
                        </a:spcAft>
                      </a:pPr>
                      <a:r>
                        <a:rPr lang="ru-RU" sz="1600" i="1" dirty="0" err="1" smtClean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travelled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1000"/>
                        </a:spcAft>
                      </a:pPr>
                      <a:r>
                        <a:rPr lang="ru-RU" sz="1600" b="1" i="1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-l-</a:t>
                      </a:r>
                      <a:r>
                        <a:rPr lang="ru-RU" sz="1600" i="1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i="1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600" i="1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traveled</a:t>
                      </a:r>
                      <a:endParaRPr lang="ru-RU" sz="1800" i="1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27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-me, -</a:t>
                      </a:r>
                      <a:r>
                        <a:rPr lang="en-US" sz="1600" b="1" i="1" dirty="0" err="1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ue</a:t>
                      </a:r>
                      <a:r>
                        <a:rPr lang="en-US" sz="1600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US" sz="1600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en-US" sz="1600" i="1" dirty="0" err="1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programme</a:t>
                      </a:r>
                      <a:r>
                        <a:rPr lang="en-US" sz="1600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US" sz="1600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en-US" sz="1600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dialogue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1000"/>
                        </a:spcAft>
                      </a:pPr>
                      <a:r>
                        <a:rPr lang="ru-RU" sz="1600" b="1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600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600" i="1" dirty="0" err="1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program</a:t>
                      </a:r>
                      <a:r>
                        <a:rPr lang="ru-RU" sz="1600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600" i="1" dirty="0" err="1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dialog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27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1000"/>
                        </a:spcAft>
                      </a:pPr>
                      <a:r>
                        <a:rPr lang="ru-RU" sz="1600" b="1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600" b="1" i="1" dirty="0" err="1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ru-RU" sz="1600" b="1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600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600" i="1" dirty="0" err="1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organization</a:t>
                      </a:r>
                      <a:r>
                        <a:rPr lang="ru-RU" sz="1600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600" i="1" dirty="0" err="1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analyse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1000"/>
                        </a:spcAft>
                      </a:pPr>
                      <a:r>
                        <a:rPr lang="ru-RU" sz="1600" b="1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600" b="1" i="1" dirty="0" err="1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z</a:t>
                      </a:r>
                      <a:r>
                        <a:rPr lang="ru-RU" sz="1600" b="1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600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600" i="1" dirty="0" err="1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organization</a:t>
                      </a:r>
                      <a:r>
                        <a:rPr lang="ru-RU" sz="1600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600" i="1" dirty="0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</a:br>
                      <a:r>
                        <a:rPr lang="ru-RU" sz="1600" i="1" dirty="0" err="1">
                          <a:solidFill>
                            <a:srgbClr val="222222"/>
                          </a:solidFill>
                          <a:latin typeface="+mn-lt"/>
                          <a:ea typeface="Times New Roman"/>
                          <a:cs typeface="Times New Roman"/>
                        </a:rPr>
                        <a:t>analyze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27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i="1" dirty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600" b="1" i="1" dirty="0" err="1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>ce</a:t>
                      </a:r>
                      <a:r>
                        <a:rPr lang="en-US" sz="1600" i="1" dirty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i="1" dirty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en-US" sz="1600" i="1" dirty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>practice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1000"/>
                        </a:spcAft>
                      </a:pPr>
                      <a:r>
                        <a:rPr lang="ru-RU" sz="1600" b="1" i="1" dirty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600" b="1" i="1" dirty="0" err="1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>se</a:t>
                      </a:r>
                      <a:r>
                        <a:rPr lang="ru-RU" sz="1600" i="1" dirty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1600" i="1" dirty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ru-RU" sz="1600" i="1" dirty="0" err="1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>practise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27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1000"/>
                        </a:spcAft>
                      </a:pPr>
                      <a:r>
                        <a:rPr lang="ru-RU" sz="1600" b="1" i="1" dirty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600" b="1" i="1" dirty="0" err="1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>re</a:t>
                      </a:r>
                      <a:r>
                        <a:rPr lang="ru-RU" sz="1600" i="1" dirty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1600" i="1" dirty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ru-RU" sz="1600" i="1" dirty="0" err="1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>centre</a:t>
                      </a:r>
                      <a:r>
                        <a:rPr lang="ru-RU" sz="1600" i="1" dirty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1600" i="1" dirty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ru-RU" sz="1600" i="1" dirty="0" err="1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>theatre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1000"/>
                        </a:spcAft>
                      </a:pPr>
                      <a:r>
                        <a:rPr lang="ru-RU" sz="1600" b="1" i="1" dirty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600" b="1" i="1" dirty="0" err="1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>er</a:t>
                      </a:r>
                      <a:r>
                        <a:rPr lang="ru-RU" sz="1600" i="1" dirty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1600" i="1" dirty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ru-RU" sz="1600" i="1" dirty="0" err="1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>center</a:t>
                      </a:r>
                      <a:r>
                        <a:rPr lang="ru-RU" sz="1600" i="1" dirty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1600" i="1" dirty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ru-RU" sz="1600" i="1" dirty="0" err="1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>theater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27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i="1" dirty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>-our</a:t>
                      </a:r>
                      <a:r>
                        <a:rPr lang="en-US" sz="1600" i="1" dirty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i="1" dirty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en-US" sz="1600" i="1" dirty="0" err="1" smtClean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>honour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50"/>
                        </a:spcBef>
                        <a:spcAft>
                          <a:spcPts val="1000"/>
                        </a:spcAft>
                      </a:pPr>
                      <a:r>
                        <a:rPr lang="en-US" sz="1600" b="1" i="1" dirty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>-or</a:t>
                      </a:r>
                      <a:r>
                        <a:rPr lang="en-US" sz="1600" i="1" dirty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600" i="1" dirty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en-US" sz="1600" i="1" dirty="0" smtClean="0">
                          <a:solidFill>
                            <a:srgbClr val="222222"/>
                          </a:solidFill>
                          <a:latin typeface="+mn-lt"/>
                          <a:ea typeface="Calibri"/>
                          <a:cs typeface="Times New Roman"/>
                        </a:rPr>
                        <a:t>honor</a:t>
                      </a:r>
                      <a:endParaRPr lang="ru-RU" sz="1800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Фонетика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323528" y="2564904"/>
          <a:ext cx="8504238" cy="247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483"/>
                <a:gridCol w="1659263"/>
                <a:gridCol w="2834746"/>
                <a:gridCol w="2834746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Различия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Британский английский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Американский английский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ru-RU" sz="2400" u="sng" dirty="0" smtClean="0"/>
                        <a:t>Слово</a:t>
                      </a:r>
                      <a:endParaRPr lang="ru-RU" sz="2400" u="sng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latin typeface="Arial"/>
                        </a:rPr>
                        <a:t>tomato</a:t>
                      </a:r>
                      <a:endParaRPr lang="en-US" sz="1800" i="1" dirty="0">
                        <a:latin typeface="Arial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>
                          <a:latin typeface="+mn-lt"/>
                        </a:rPr>
                        <a:t>[</a:t>
                      </a:r>
                      <a:r>
                        <a:rPr kumimoji="0" lang="en-US" b="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təˈmɑːtəʊ</a:t>
                      </a:r>
                      <a:r>
                        <a:rPr lang="en-US" sz="1800" i="1" dirty="0" smtClean="0">
                          <a:latin typeface="+mn-lt"/>
                        </a:rPr>
                        <a:t>]</a:t>
                      </a:r>
                      <a:endParaRPr lang="en-US" sz="1800" i="1" dirty="0">
                        <a:latin typeface="+mn-lt"/>
                      </a:endParaRPr>
                    </a:p>
                  </a:txBody>
                  <a:tcPr marL="19050" marR="19050" marT="19050" marB="1905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1" dirty="0" smtClean="0">
                          <a:latin typeface="+mn-lt"/>
                        </a:rPr>
                        <a:t>[</a:t>
                      </a:r>
                      <a:r>
                        <a:rPr kumimoji="0" lang="en-US" b="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təˈmeɪˌtoʊ</a:t>
                      </a:r>
                      <a:r>
                        <a:rPr lang="en-US" sz="1800" i="1" dirty="0" smtClean="0">
                          <a:latin typeface="+mn-lt"/>
                        </a:rPr>
                        <a:t>]</a:t>
                      </a:r>
                    </a:p>
                  </a:txBody>
                  <a:tcPr marL="19050" marR="19050" marT="19050" marB="1905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>
                          <a:latin typeface="Arial"/>
                        </a:rPr>
                        <a:t>vase</a:t>
                      </a:r>
                      <a:endParaRPr lang="en-US" i="1" dirty="0">
                        <a:latin typeface="Arial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>
                          <a:latin typeface="Arial"/>
                        </a:rPr>
                        <a:t>[</a:t>
                      </a:r>
                      <a:r>
                        <a:rPr kumimoji="0" lang="en-US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vɑːz</a:t>
                      </a:r>
                      <a:r>
                        <a:rPr lang="en-US" i="1" dirty="0" smtClean="0">
                          <a:latin typeface="+mn-lt"/>
                        </a:rPr>
                        <a:t>]</a:t>
                      </a:r>
                      <a:endParaRPr lang="en-US" i="1" dirty="0">
                        <a:latin typeface="+mn-lt"/>
                      </a:endParaRPr>
                    </a:p>
                  </a:txBody>
                  <a:tcPr marL="19050" marR="19050" marT="19050" marB="19050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 smtClean="0">
                          <a:latin typeface="+mn-lt"/>
                        </a:rPr>
                        <a:t>[</a:t>
                      </a:r>
                      <a:r>
                        <a:rPr kumimoji="0" lang="en-US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ˈ</a:t>
                      </a:r>
                      <a:r>
                        <a:rPr kumimoji="0" lang="en-US" b="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veɪs</a:t>
                      </a:r>
                      <a:r>
                        <a:rPr lang="en-US" i="1" dirty="0" smtClean="0">
                          <a:latin typeface="+mn-lt"/>
                        </a:rPr>
                        <a:t>]</a:t>
                      </a:r>
                      <a:endParaRPr lang="en-US" i="1" dirty="0">
                        <a:latin typeface="+mn-lt"/>
                      </a:endParaRPr>
                    </a:p>
                  </a:txBody>
                  <a:tcPr marL="19050" marR="19050" marT="19050" marB="1905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u="sng" dirty="0" smtClean="0"/>
                        <a:t>Звук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ru-RU" sz="2000" b="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kumimoji="0" lang="ru-RU" sz="20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:] </a:t>
                      </a:r>
                      <a:endParaRPr lang="ru-RU" sz="2000" i="1" u="sng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ru-RU" b="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kumimoji="0" lang="ru-RU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:] 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</a:t>
                      </a:r>
                      <a:r>
                        <a:rPr kumimoji="0" lang="ru-RU" b="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kumimoji="0" lang="ru-RU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ru-RU" i="1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2400" u="sng" dirty="0" smtClean="0"/>
                        <a:t>Ударение</a:t>
                      </a:r>
                      <a:endParaRPr lang="ru-RU" sz="2400" u="sng" dirty="0"/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b="1" i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</a:t>
                      </a:r>
                      <a:r>
                        <a:rPr kumimoji="0" lang="en-US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llet</a:t>
                      </a:r>
                      <a:endParaRPr lang="ru-RU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ball</a:t>
                      </a:r>
                      <a:r>
                        <a:rPr kumimoji="0" lang="en-US" b="1" i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et</a:t>
                      </a:r>
                      <a:endParaRPr lang="ru-RU" i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На что ориентироваться?</a:t>
            </a:r>
            <a:endParaRPr lang="ru-RU" sz="4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 высокой </a:t>
            </a:r>
            <a:r>
              <a:rPr lang="ru-RU" dirty="0" smtClean="0"/>
              <a:t>популярности британского английского языка </a:t>
            </a:r>
            <a:r>
              <a:rPr lang="ru-RU" dirty="0" smtClean="0"/>
              <a:t>в </a:t>
            </a:r>
            <a:r>
              <a:rPr lang="ru-RU" dirty="0" smtClean="0"/>
              <a:t>«</a:t>
            </a:r>
            <a:r>
              <a:rPr lang="ru-RU" dirty="0" smtClean="0"/>
              <a:t>мировом английском» преобладает </a:t>
            </a:r>
            <a:r>
              <a:rPr lang="ru-RU" dirty="0" smtClean="0"/>
              <a:t>американская </a:t>
            </a:r>
            <a:r>
              <a:rPr lang="ru-RU" dirty="0" smtClean="0"/>
              <a:t>ветвь.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Британский </a:t>
            </a:r>
            <a:r>
              <a:rPr lang="ru-RU" dirty="0" smtClean="0"/>
              <a:t>и американский английский разделяют между собой сферы употребления. </a:t>
            </a:r>
            <a:r>
              <a:rPr lang="ru-RU" dirty="0" smtClean="0"/>
              <a:t>Британский английский </a:t>
            </a:r>
            <a:r>
              <a:rPr lang="ru-RU" dirty="0" smtClean="0"/>
              <a:t>– </a:t>
            </a:r>
            <a:r>
              <a:rPr lang="ru-RU" dirty="0" smtClean="0"/>
              <a:t> </a:t>
            </a:r>
            <a:r>
              <a:rPr lang="ru-RU" dirty="0" smtClean="0"/>
              <a:t>язык науки, международной политики, высокой культуры.</a:t>
            </a:r>
            <a:br>
              <a:rPr lang="ru-RU" dirty="0" smtClean="0"/>
            </a:br>
            <a:r>
              <a:rPr lang="ru-RU" dirty="0" smtClean="0"/>
              <a:t>Американский </a:t>
            </a:r>
            <a:r>
              <a:rPr lang="ru-RU" dirty="0" smtClean="0"/>
              <a:t>- </a:t>
            </a:r>
            <a:r>
              <a:rPr lang="ru-RU" dirty="0" smtClean="0"/>
              <a:t>язык экономики, бизнеса, массового </a:t>
            </a:r>
            <a:r>
              <a:rPr lang="ru-RU" dirty="0" smtClean="0"/>
              <a:t>искусства.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282</TotalTime>
  <Words>491</Words>
  <Application>Microsoft Office PowerPoint</Application>
  <PresentationFormat>Экран (4:3)</PresentationFormat>
  <Paragraphs>127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Официальная</vt:lpstr>
      <vt:lpstr>Microsoft Graph Chart</vt:lpstr>
      <vt:lpstr>ДВА ВАРИАНТА АНГЛИЙСКОГО ЯЗЫКА</vt:lpstr>
      <vt:lpstr>Цель работы</vt:lpstr>
      <vt:lpstr>Задачи работы</vt:lpstr>
      <vt:lpstr>Из истории</vt:lpstr>
      <vt:lpstr>Грамматика</vt:lpstr>
      <vt:lpstr>Лексика</vt:lpstr>
      <vt:lpstr>Орфография</vt:lpstr>
      <vt:lpstr>Фонетика</vt:lpstr>
      <vt:lpstr>На что ориентироваться?</vt:lpstr>
      <vt:lpstr>Опрос</vt:lpstr>
      <vt:lpstr>Выводы</vt:lpstr>
      <vt:lpstr>Литература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ДВА ВАРИАНТА АНГЛИЙСКОГО ЯЗЫКА</dc:title>
  <dc:creator>Zero</dc:creator>
  <cp:lastModifiedBy>Zero</cp:lastModifiedBy>
  <cp:revision>30</cp:revision>
  <dcterms:created xsi:type="dcterms:W3CDTF">2015-01-27T12:54:40Z</dcterms:created>
  <dcterms:modified xsi:type="dcterms:W3CDTF">2015-01-27T23:29:16Z</dcterms:modified>
</cp:coreProperties>
</file>